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314" r:id="rId2"/>
    <p:sldId id="336" r:id="rId3"/>
    <p:sldId id="281" r:id="rId4"/>
    <p:sldId id="287" r:id="rId5"/>
    <p:sldId id="272" r:id="rId6"/>
    <p:sldId id="273" r:id="rId7"/>
    <p:sldId id="274" r:id="rId8"/>
    <p:sldId id="317" r:id="rId9"/>
    <p:sldId id="328" r:id="rId10"/>
    <p:sldId id="325" r:id="rId11"/>
    <p:sldId id="326" r:id="rId12"/>
    <p:sldId id="327" r:id="rId13"/>
    <p:sldId id="297" r:id="rId14"/>
    <p:sldId id="292" r:id="rId15"/>
    <p:sldId id="293" r:id="rId16"/>
    <p:sldId id="294" r:id="rId17"/>
    <p:sldId id="295" r:id="rId18"/>
    <p:sldId id="296" r:id="rId19"/>
    <p:sldId id="323" r:id="rId20"/>
    <p:sldId id="322" r:id="rId21"/>
    <p:sldId id="332" r:id="rId22"/>
    <p:sldId id="333" r:id="rId23"/>
    <p:sldId id="319" r:id="rId24"/>
    <p:sldId id="334" r:id="rId25"/>
    <p:sldId id="338" r:id="rId26"/>
    <p:sldId id="329" r:id="rId27"/>
    <p:sldId id="330" r:id="rId28"/>
    <p:sldId id="331" r:id="rId29"/>
    <p:sldId id="335" r:id="rId30"/>
    <p:sldId id="337" r:id="rId31"/>
    <p:sldId id="318" r:id="rId32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8" autoAdjust="0"/>
    <p:restoredTop sz="94660"/>
  </p:normalViewPr>
  <p:slideViewPr>
    <p:cSldViewPr>
      <p:cViewPr>
        <p:scale>
          <a:sx n="80" d="100"/>
          <a:sy n="80" d="100"/>
        </p:scale>
        <p:origin x="-183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fld id="{1412C7C7-F565-6A43-A7AA-D5DEA99FBBF4}" type="datetime1">
              <a:rPr lang="pt-BR"/>
              <a:pPr>
                <a:defRPr/>
              </a:pPr>
              <a:t>30/06/15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fld id="{05FE047E-E0D9-B949-8B05-4A7C3107C64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38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fld id="{CE4E6D37-08F3-754C-879D-2599B59ECA96}" type="datetime1">
              <a:rPr lang="pt-BR"/>
              <a:pPr>
                <a:defRPr/>
              </a:pPr>
              <a:t>30/06/15</a:t>
            </a:fld>
            <a:endParaRPr lang="pt-BR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8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0"/>
            <a:r>
              <a:rPr lang="pt-BR" noProof="0"/>
              <a:t>Segundo nível</a:t>
            </a:r>
          </a:p>
          <a:p>
            <a:pPr lvl="0"/>
            <a:r>
              <a:rPr lang="pt-BR" noProof="0"/>
              <a:t>Terceiro nível</a:t>
            </a:r>
          </a:p>
          <a:p>
            <a:pPr lvl="0"/>
            <a:r>
              <a:rPr lang="pt-BR" noProof="0"/>
              <a:t>Quarto nível</a:t>
            </a:r>
          </a:p>
          <a:p>
            <a:pPr lvl="0"/>
            <a:r>
              <a:rPr lang="pt-BR" noProof="0"/>
              <a:t>Quinto nível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fld id="{31C572F1-2DB2-D044-B114-B60302E329B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3245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E4E6D37-08F3-754C-879D-2599B59ECA96}" type="datetime1">
              <a:rPr lang="pt-BR" smtClean="0"/>
              <a:pPr>
                <a:defRPr/>
              </a:pPr>
              <a:t>30/06/15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1C572F1-2DB2-D044-B114-B60302E329B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97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E4E6D37-08F3-754C-879D-2599B59ECA96}" type="datetime1">
              <a:rPr lang="pt-BR" smtClean="0"/>
              <a:pPr>
                <a:defRPr/>
              </a:pPr>
              <a:t>30/06/15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1C572F1-2DB2-D044-B114-B60302E329B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97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7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251C-FA91-B744-82AF-D7A51CB38779}" type="datetimeFigureOut">
              <a:rPr lang="en-US" smtClean="0"/>
              <a:t>30/06/15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EE8E-9BF1-F14C-908A-1535B899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7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hyperlink" Target="http://www.campanhabandalarga.org.b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qz.com/333313/milliions-of-facebook-users-have-no-idea-theyre-using-the-internet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qz.com/333313/milliions-of-facebook-users-have-no-idea-theyre-using-the-internet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ndustantimes.com/technology-topstories/mr-zuckerberg-facebook-is-not-and-should-not-be-the-internet/article1-1337944.aspx" TargetMode="Externa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blogs.estadao.com.br/link/startups-e-ativistas-acusam-projeto-do-facebook-de-prejudicar-inovaca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hyperlink" Target="http://exame.abril.com.br/tecnologia/noticias/dilma-e-zuckerberg-criam-parceria-para-ampliar-acesso-a-web%23_=_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hyperlink" Target="http://www.tynmagazine.com/mark-zuckerberg-anuncio-el-lanzamiento-de-internet-org-en-panam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685800" y="1845220"/>
            <a:ext cx="7772400" cy="1727796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rgbClr val="006600"/>
                </a:solidFill>
                <a:latin typeface="Calibri" charset="0"/>
              </a:rPr>
              <a:t/>
            </a:r>
            <a:br>
              <a:rPr lang="pt-BR" sz="3200" b="1" dirty="0">
                <a:solidFill>
                  <a:srgbClr val="006600"/>
                </a:solidFill>
                <a:latin typeface="Calibri" charset="0"/>
              </a:rPr>
            </a:br>
            <a:r>
              <a:rPr lang="pt-BR" sz="3200" b="1" dirty="0">
                <a:solidFill>
                  <a:srgbClr val="006600"/>
                </a:solidFill>
                <a:latin typeface="Calibri" charset="0"/>
              </a:rPr>
              <a:t/>
            </a:r>
            <a:br>
              <a:rPr lang="pt-BR" sz="3200" b="1" dirty="0">
                <a:solidFill>
                  <a:srgbClr val="006600"/>
                </a:solidFill>
                <a:latin typeface="Calibri" charset="0"/>
              </a:rPr>
            </a:br>
            <a:r>
              <a:rPr lang="pt-BR" sz="3200" dirty="0" smtClean="0">
                <a:solidFill>
                  <a:srgbClr val="006600"/>
                </a:solidFill>
                <a:latin typeface="Calibri" charset="0"/>
              </a:rPr>
              <a:t>Comissão de Ciência e Tecnologia, Comunicação e Informática</a:t>
            </a:r>
            <a:r>
              <a:rPr lang="pt-BR" sz="3200" b="1" dirty="0">
                <a:solidFill>
                  <a:srgbClr val="006600"/>
                </a:solidFill>
                <a:latin typeface="Calibri" charset="0"/>
              </a:rPr>
              <a:t/>
            </a:r>
            <a:br>
              <a:rPr lang="pt-BR" sz="3200" b="1" dirty="0">
                <a:solidFill>
                  <a:srgbClr val="006600"/>
                </a:solidFill>
                <a:latin typeface="Calibri" charset="0"/>
              </a:rPr>
            </a:br>
            <a:r>
              <a:rPr lang="pt-BR" sz="3200" b="1" dirty="0" smtClean="0">
                <a:solidFill>
                  <a:srgbClr val="006600"/>
                </a:solidFill>
                <a:latin typeface="Calibri" charset="0"/>
              </a:rPr>
              <a:t/>
            </a:r>
            <a:br>
              <a:rPr lang="pt-BR" sz="3200" b="1" dirty="0" smtClean="0">
                <a:solidFill>
                  <a:srgbClr val="006600"/>
                </a:solidFill>
                <a:latin typeface="Calibri" charset="0"/>
              </a:rPr>
            </a:br>
            <a:r>
              <a:rPr lang="pt-BR" sz="3200" b="1" dirty="0" smtClean="0">
                <a:solidFill>
                  <a:srgbClr val="006600"/>
                </a:solidFill>
                <a:latin typeface="Calibri" charset="0"/>
              </a:rPr>
              <a:t>O MARCO CIVIL DA INTERNET</a:t>
            </a:r>
            <a:br>
              <a:rPr lang="pt-BR" sz="3200" b="1" dirty="0" smtClean="0">
                <a:solidFill>
                  <a:srgbClr val="006600"/>
                </a:solidFill>
                <a:latin typeface="Calibri" charset="0"/>
              </a:rPr>
            </a:br>
            <a:r>
              <a:rPr lang="pt-BR" sz="3200" b="1" dirty="0">
                <a:solidFill>
                  <a:srgbClr val="006600"/>
                </a:solidFill>
                <a:latin typeface="Calibri" charset="0"/>
              </a:rPr>
              <a:t/>
            </a:r>
            <a:br>
              <a:rPr lang="pt-BR" sz="3200" b="1" dirty="0">
                <a:solidFill>
                  <a:srgbClr val="006600"/>
                </a:solidFill>
                <a:latin typeface="Calibri" charset="0"/>
              </a:rPr>
            </a:br>
            <a:r>
              <a:rPr lang="pt-BR" sz="3200" b="1" dirty="0">
                <a:solidFill>
                  <a:srgbClr val="006600"/>
                </a:solidFill>
                <a:latin typeface="Calibri" charset="0"/>
              </a:rPr>
              <a:t>INTERNET.ORG – FACEBOOK </a:t>
            </a: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3275856" y="4365327"/>
            <a:ext cx="8208912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dirty="0">
              <a:solidFill>
                <a:srgbClr val="215968"/>
              </a:solidFill>
              <a:latin typeface="Arial Black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200" dirty="0">
              <a:solidFill>
                <a:srgbClr val="005828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200" dirty="0" smtClean="0">
                <a:solidFill>
                  <a:srgbClr val="005828"/>
                </a:solidFill>
                <a:latin typeface="Arial" charset="0"/>
                <a:cs typeface="Arial" charset="0"/>
              </a:rPr>
              <a:t>30 de junho de 2015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dirty="0" smtClean="0">
                <a:solidFill>
                  <a:srgbClr val="005828"/>
                </a:solidFill>
                <a:latin typeface="Arial" charset="0"/>
                <a:cs typeface="Arial" charset="0"/>
              </a:rPr>
              <a:t>Flávia </a:t>
            </a:r>
            <a:r>
              <a:rPr lang="pt-BR" sz="2000" dirty="0" err="1">
                <a:solidFill>
                  <a:srgbClr val="005828"/>
                </a:solidFill>
                <a:latin typeface="Arial" charset="0"/>
                <a:cs typeface="Arial" charset="0"/>
              </a:rPr>
              <a:t>Lefèvre</a:t>
            </a:r>
            <a:r>
              <a:rPr lang="pt-BR" sz="2000" dirty="0">
                <a:solidFill>
                  <a:srgbClr val="005828"/>
                </a:solidFill>
                <a:latin typeface="Arial" charset="0"/>
                <a:cs typeface="Arial" charset="0"/>
              </a:rPr>
              <a:t> Guimarães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dirty="0" err="1">
                <a:solidFill>
                  <a:srgbClr val="005828"/>
                </a:solidFill>
                <a:latin typeface="Arial" charset="0"/>
                <a:cs typeface="Arial" charset="0"/>
              </a:rPr>
              <a:t>flavia@lladvogados.com.br</a:t>
            </a:r>
            <a:endParaRPr lang="pt-BR" sz="2000" dirty="0">
              <a:solidFill>
                <a:srgbClr val="005828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pt-BR" sz="30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39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2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980728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err="1" smtClean="0">
                <a:latin typeface="Arial" charset="0"/>
              </a:rPr>
              <a:t>Papel</a:t>
            </a:r>
            <a:r>
              <a:rPr lang="en-US" sz="3600" dirty="0" smtClean="0">
                <a:latin typeface="Arial" charset="0"/>
              </a:rPr>
              <a:t> do Estado </a:t>
            </a:r>
            <a:r>
              <a:rPr lang="en-US" sz="3600" dirty="0" err="1" smtClean="0">
                <a:latin typeface="Arial" charset="0"/>
              </a:rPr>
              <a:t>na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garantia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acesso</a:t>
            </a:r>
            <a:r>
              <a:rPr lang="en-US" sz="3600" dirty="0" smtClean="0">
                <a:latin typeface="Arial" charset="0"/>
              </a:rPr>
              <a:t> Internet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858" y="1579240"/>
            <a:ext cx="8568630" cy="444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endParaRPr lang="en-US" sz="2800" dirty="0" smtClean="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756"/>
            <a:ext cx="9144000" cy="3749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738001"/>
            <a:ext cx="518801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Lei </a:t>
            </a:r>
            <a:r>
              <a:rPr lang="en-US" sz="2800" dirty="0" err="1" smtClean="0"/>
              <a:t>Geral</a:t>
            </a:r>
            <a:r>
              <a:rPr lang="en-US" sz="2800" dirty="0" smtClean="0"/>
              <a:t> de </a:t>
            </a:r>
            <a:r>
              <a:rPr lang="en-US" sz="2800" dirty="0" err="1" smtClean="0"/>
              <a:t>Telecomunicações</a:t>
            </a:r>
            <a:endParaRPr lang="en-US" sz="2800" dirty="0"/>
          </a:p>
        </p:txBody>
      </p:sp>
      <p:sp>
        <p:nvSpPr>
          <p:cNvPr id="4" name="Left Bracket 3"/>
          <p:cNvSpPr/>
          <p:nvPr/>
        </p:nvSpPr>
        <p:spPr bwMode="auto">
          <a:xfrm>
            <a:off x="323528" y="4221088"/>
            <a:ext cx="8424936" cy="1080120"/>
          </a:xfrm>
          <a:prstGeom prst="leftBracket">
            <a:avLst/>
          </a:prstGeom>
          <a:noFill/>
          <a:ln w="34925" cap="flat" cmpd="sng" algn="ctr">
            <a:solidFill>
              <a:srgbClr val="FF0000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7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2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980728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err="1" smtClean="0">
                <a:latin typeface="Arial" charset="0"/>
              </a:rPr>
              <a:t>Papel</a:t>
            </a:r>
            <a:r>
              <a:rPr lang="en-US" sz="3600" dirty="0" smtClean="0">
                <a:latin typeface="Arial" charset="0"/>
              </a:rPr>
              <a:t> do Estado </a:t>
            </a:r>
            <a:r>
              <a:rPr lang="en-US" sz="3600" dirty="0" err="1" smtClean="0">
                <a:latin typeface="Arial" charset="0"/>
              </a:rPr>
              <a:t>na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garantia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acesso</a:t>
            </a:r>
            <a:r>
              <a:rPr lang="en-US" sz="3600" dirty="0" smtClean="0">
                <a:latin typeface="Arial" charset="0"/>
              </a:rPr>
              <a:t> Internet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>
                <a:latin typeface="Arial" charset="0"/>
              </a:rPr>
              <a:t/>
            </a:r>
            <a:br>
              <a:rPr lang="en-US" sz="3600" dirty="0">
                <a:latin typeface="Arial" charset="0"/>
              </a:rPr>
            </a:br>
            <a:r>
              <a:rPr lang="en-US" sz="2800" dirty="0" err="1" smtClean="0">
                <a:latin typeface="Arial" charset="0"/>
              </a:rPr>
              <a:t>Decreto</a:t>
            </a:r>
            <a:r>
              <a:rPr lang="en-US" sz="2800" dirty="0" smtClean="0">
                <a:latin typeface="Arial" charset="0"/>
              </a:rPr>
              <a:t> 7.175/2010</a:t>
            </a:r>
            <a:endParaRPr lang="en-US" sz="28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7511"/>
            <a:ext cx="9144000" cy="32297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95536" y="4005064"/>
            <a:ext cx="41044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95536" y="3789040"/>
            <a:ext cx="41044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8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-27384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err="1" smtClean="0">
                <a:latin typeface="Arial" charset="0"/>
              </a:rPr>
              <a:t>Papel</a:t>
            </a:r>
            <a:r>
              <a:rPr lang="en-US" sz="3600" dirty="0" smtClean="0">
                <a:latin typeface="Arial" charset="0"/>
              </a:rPr>
              <a:t> do Estado </a:t>
            </a:r>
            <a:r>
              <a:rPr lang="en-US" sz="3600" dirty="0" err="1" smtClean="0">
                <a:latin typeface="Arial" charset="0"/>
              </a:rPr>
              <a:t>na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garantia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acesso</a:t>
            </a:r>
            <a:r>
              <a:rPr lang="en-US" sz="3600" dirty="0" smtClean="0">
                <a:latin typeface="Arial" charset="0"/>
              </a:rPr>
              <a:t> Internet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858" y="980728"/>
            <a:ext cx="8568630" cy="444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charset="0"/>
              </a:rPr>
              <a:t>Campanha</a:t>
            </a:r>
            <a:r>
              <a:rPr lang="en-US" sz="2800" dirty="0">
                <a:latin typeface="Arial" charset="0"/>
              </a:rPr>
              <a:t> Banda </a:t>
            </a:r>
            <a:r>
              <a:rPr lang="en-US" sz="2800" dirty="0" err="1">
                <a:latin typeface="Arial" charset="0"/>
              </a:rPr>
              <a:t>Larga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é</a:t>
            </a:r>
            <a:r>
              <a:rPr lang="en-US" sz="2800" dirty="0">
                <a:latin typeface="Arial" charset="0"/>
              </a:rPr>
              <a:t> um </a:t>
            </a:r>
            <a:r>
              <a:rPr lang="en-US" sz="2800" dirty="0" err="1">
                <a:latin typeface="Arial" charset="0"/>
              </a:rPr>
              <a:t>Direito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Seu</a:t>
            </a:r>
            <a:r>
              <a:rPr lang="en-US" sz="2800" dirty="0" smtClean="0">
                <a:latin typeface="Arial" charset="0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39" y="1844824"/>
            <a:ext cx="6080305" cy="3168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919597"/>
            <a:ext cx="8208912" cy="81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3200" dirty="0" smtClean="0">
                <a:hlinkClick r:id="rId3"/>
              </a:rPr>
              <a:t>www.campanhabandalarga.org.br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692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1052736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err="1" smtClean="0">
                <a:latin typeface="Arial" charset="0"/>
              </a:rPr>
              <a:t>Princípios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para</a:t>
            </a:r>
            <a:r>
              <a:rPr lang="en-US" sz="3600" dirty="0" smtClean="0">
                <a:latin typeface="Arial" charset="0"/>
              </a:rPr>
              <a:t> a </a:t>
            </a:r>
            <a:r>
              <a:rPr lang="en-US" sz="3600" dirty="0" err="1" smtClean="0">
                <a:latin typeface="Arial" charset="0"/>
              </a:rPr>
              <a:t>governança</a:t>
            </a:r>
            <a:r>
              <a:rPr lang="en-US" sz="3600" dirty="0" smtClean="0">
                <a:latin typeface="Arial" charset="0"/>
              </a:rPr>
              <a:t> e </a:t>
            </a:r>
            <a:r>
              <a:rPr lang="en-US" sz="3600" dirty="0" err="1" smtClean="0">
                <a:latin typeface="Arial" charset="0"/>
              </a:rPr>
              <a:t>uso</a:t>
            </a:r>
            <a:r>
              <a:rPr lang="en-US" sz="3600" dirty="0" smtClean="0">
                <a:latin typeface="Arial" charset="0"/>
              </a:rPr>
              <a:t> da internet – </a:t>
            </a:r>
            <a:r>
              <a:rPr lang="en-US" sz="3600" dirty="0" err="1" smtClean="0">
                <a:latin typeface="Arial" charset="0"/>
              </a:rPr>
              <a:t>CGI.br</a:t>
            </a:r>
            <a:endParaRPr lang="en-US" sz="36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852936"/>
            <a:ext cx="8964488" cy="72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Resolução</a:t>
            </a:r>
            <a:r>
              <a:rPr lang="en-US" sz="4400" dirty="0"/>
              <a:t> </a:t>
            </a:r>
            <a:r>
              <a:rPr lang="en-US" sz="4400" dirty="0" err="1"/>
              <a:t>CGI.br</a:t>
            </a:r>
            <a:r>
              <a:rPr lang="en-US" sz="4400" dirty="0"/>
              <a:t>/RES/2009/003/P</a:t>
            </a: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6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1412776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NETMUNDIAL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Declaração</a:t>
            </a:r>
            <a:r>
              <a:rPr lang="en-US" sz="3600" dirty="0" smtClean="0">
                <a:latin typeface="Arial" charset="0"/>
              </a:rPr>
              <a:t> de São Paulo</a:t>
            </a:r>
            <a:endParaRPr lang="en-US" sz="36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3200"/>
            <a:ext cx="9144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5091910"/>
            <a:ext cx="9144000" cy="1433434"/>
          </a:xfrm>
          <a:prstGeom prst="rect">
            <a:avLst/>
          </a:prstGeom>
        </p:spPr>
      </p:pic>
      <p:pic>
        <p:nvPicPr>
          <p:cNvPr id="5" name="Image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7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1052736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NETMUNDIAL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Declaração</a:t>
            </a:r>
            <a:r>
              <a:rPr lang="en-US" sz="3600" dirty="0" smtClean="0">
                <a:latin typeface="Arial" charset="0"/>
              </a:rPr>
              <a:t> de São Paulo</a:t>
            </a:r>
            <a:endParaRPr lang="en-US" sz="36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300"/>
            <a:ext cx="9144000" cy="1791667"/>
          </a:xfrm>
          <a:prstGeom prst="rect">
            <a:avLst/>
          </a:prstGeom>
        </p:spPr>
      </p:pic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4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620688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NETMUNDIAL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Declaração</a:t>
            </a:r>
            <a:r>
              <a:rPr lang="en-US" sz="3600" dirty="0" smtClean="0">
                <a:latin typeface="Arial" charset="0"/>
              </a:rPr>
              <a:t> de São Paulo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1" y="1182640"/>
            <a:ext cx="8568630" cy="4910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357"/>
            <a:ext cx="9144000" cy="88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1961"/>
            <a:ext cx="9144000" cy="1577199"/>
          </a:xfrm>
          <a:prstGeom prst="rect">
            <a:avLst/>
          </a:prstGeom>
        </p:spPr>
      </p:pic>
      <p:pic>
        <p:nvPicPr>
          <p:cNvPr id="6" name="Image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98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764704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NETMUNDIAL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Declaração</a:t>
            </a:r>
            <a:r>
              <a:rPr lang="en-US" sz="3600" dirty="0" smtClean="0">
                <a:latin typeface="Arial" charset="0"/>
              </a:rPr>
              <a:t> de São Paulo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1" y="1182640"/>
            <a:ext cx="8568630" cy="4910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228"/>
            <a:ext cx="9144000" cy="165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3580"/>
            <a:ext cx="9144000" cy="3215780"/>
          </a:xfrm>
          <a:prstGeom prst="rect">
            <a:avLst/>
          </a:prstGeom>
        </p:spPr>
      </p:pic>
      <p:pic>
        <p:nvPicPr>
          <p:cNvPr id="6" name="Image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1772816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NETMUNDIAL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Declaração</a:t>
            </a:r>
            <a:r>
              <a:rPr lang="en-US" sz="3600" dirty="0" smtClean="0">
                <a:latin typeface="Arial" charset="0"/>
              </a:rPr>
              <a:t> de São Paulo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1" y="1182640"/>
            <a:ext cx="8568630" cy="4910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561"/>
            <a:ext cx="9144000" cy="1920615"/>
          </a:xfrm>
          <a:prstGeom prst="rect">
            <a:avLst/>
          </a:prstGeom>
        </p:spPr>
      </p:pic>
      <p:pic>
        <p:nvPicPr>
          <p:cNvPr id="5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90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36388" y="1124744"/>
            <a:ext cx="8928100" cy="2232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dirty="0" err="1" smtClean="0">
                <a:latin typeface="Arial" charset="0"/>
              </a:rPr>
              <a:t>Milhões</a:t>
            </a:r>
            <a:r>
              <a:rPr lang="en-US" sz="2700" dirty="0" smtClean="0">
                <a:latin typeface="Arial" charset="0"/>
              </a:rPr>
              <a:t> de </a:t>
            </a:r>
            <a:r>
              <a:rPr lang="en-US" sz="2700" dirty="0" err="1" smtClean="0">
                <a:latin typeface="Arial" charset="0"/>
              </a:rPr>
              <a:t>usuários</a:t>
            </a:r>
            <a:r>
              <a:rPr lang="en-US" sz="2700" dirty="0" smtClean="0">
                <a:latin typeface="Arial" charset="0"/>
              </a:rPr>
              <a:t> do Facebook </a:t>
            </a:r>
            <a:r>
              <a:rPr lang="en-US" sz="2700" dirty="0" err="1" smtClean="0">
                <a:latin typeface="Arial" charset="0"/>
              </a:rPr>
              <a:t>não</a:t>
            </a:r>
            <a:r>
              <a:rPr lang="en-US" sz="2700" dirty="0" smtClean="0">
                <a:latin typeface="Arial" charset="0"/>
              </a:rPr>
              <a:t> </a:t>
            </a:r>
            <a:r>
              <a:rPr lang="en-US" sz="2700" dirty="0" err="1" smtClean="0">
                <a:latin typeface="Arial" charset="0"/>
              </a:rPr>
              <a:t>têm</a:t>
            </a:r>
            <a:r>
              <a:rPr lang="en-US" sz="2700" dirty="0" smtClean="0">
                <a:latin typeface="Arial" charset="0"/>
              </a:rPr>
              <a:t> </a:t>
            </a:r>
            <a:r>
              <a:rPr lang="en-US" sz="2700" dirty="0" err="1" smtClean="0">
                <a:latin typeface="Arial" charset="0"/>
              </a:rPr>
              <a:t>idéia</a:t>
            </a:r>
            <a:r>
              <a:rPr lang="en-US" sz="2700" dirty="0" smtClean="0">
                <a:latin typeface="Arial" charset="0"/>
              </a:rPr>
              <a:t> de </a:t>
            </a:r>
            <a:r>
              <a:rPr lang="en-US" sz="2700" dirty="0" err="1" smtClean="0">
                <a:latin typeface="Arial" charset="0"/>
              </a:rPr>
              <a:t>que</a:t>
            </a:r>
            <a:r>
              <a:rPr lang="en-US" sz="2700" dirty="0" smtClean="0">
                <a:latin typeface="Arial" charset="0"/>
              </a:rPr>
              <a:t> </a:t>
            </a:r>
            <a:r>
              <a:rPr lang="en-US" sz="2700" dirty="0" err="1" smtClean="0">
                <a:latin typeface="Arial" charset="0"/>
              </a:rPr>
              <a:t>estejam</a:t>
            </a:r>
            <a:r>
              <a:rPr lang="en-US" sz="2700" dirty="0" smtClean="0">
                <a:latin typeface="Arial" charset="0"/>
              </a:rPr>
              <a:t> </a:t>
            </a:r>
            <a:r>
              <a:rPr lang="en-US" sz="2700" dirty="0" err="1" smtClean="0">
                <a:latin typeface="Arial" charset="0"/>
              </a:rPr>
              <a:t>acessando</a:t>
            </a:r>
            <a:r>
              <a:rPr lang="en-US" sz="2700" dirty="0" smtClean="0">
                <a:latin typeface="Arial" charset="0"/>
              </a:rPr>
              <a:t> a internet</a:t>
            </a:r>
            <a:r>
              <a:rPr lang="en-US" sz="3600" dirty="0">
                <a:latin typeface="Arial" charset="0"/>
              </a:rPr>
              <a:t/>
            </a:r>
            <a:br>
              <a:rPr lang="en-US" sz="3600" dirty="0">
                <a:latin typeface="Arial" charset="0"/>
              </a:rPr>
            </a:br>
            <a:r>
              <a:rPr lang="en-US" sz="1300" dirty="0" smtClean="0">
                <a:latin typeface="Arial" charset="0"/>
                <a:hlinkClick r:id="rId3"/>
              </a:rPr>
              <a:t>http</a:t>
            </a:r>
            <a:r>
              <a:rPr lang="en-US" sz="1300" dirty="0">
                <a:latin typeface="Arial" charset="0"/>
                <a:hlinkClick r:id="rId3"/>
              </a:rPr>
              <a:t>://qz.com/333313/milliions-of-facebook-users-have-no-idea-theyre-using-the-internet</a:t>
            </a:r>
            <a:r>
              <a:rPr lang="en-US" sz="1300" dirty="0" smtClean="0">
                <a:latin typeface="Arial" charset="0"/>
                <a:hlinkClick r:id="rId3"/>
              </a:rPr>
              <a:t>/</a:t>
            </a:r>
            <a:r>
              <a:rPr lang="en-US" sz="1300" dirty="0" smtClean="0">
                <a:latin typeface="Arial" charset="0"/>
              </a:rPr>
              <a:t> </a:t>
            </a:r>
            <a:endParaRPr lang="en-US" sz="1300" dirty="0">
              <a:latin typeface="Arial" charset="0"/>
            </a:endParaRP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188119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2728044"/>
            <a:ext cx="6299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INTERNET</a:t>
            </a:r>
            <a:r>
              <a:rPr lang="en-US" sz="4400" dirty="0" smtClean="0"/>
              <a:t>? ORG? PARA TODOS?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OU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TODOS PARA O FACEBOOK?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476672"/>
            <a:ext cx="386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1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-1116632" y="-27384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latin typeface="Arial" charset="0"/>
              </a:rPr>
              <a:t>Internet e </a:t>
            </a:r>
            <a:r>
              <a:rPr lang="en-US" sz="3600" dirty="0">
                <a:latin typeface="Arial" charset="0"/>
              </a:rPr>
              <a:t>Facebook</a:t>
            </a:r>
            <a:br>
              <a:rPr lang="en-US" sz="3600" dirty="0">
                <a:latin typeface="Arial" charset="0"/>
              </a:rPr>
            </a:br>
            <a:r>
              <a:rPr lang="en-US" sz="1300" dirty="0">
                <a:latin typeface="Arial" charset="0"/>
                <a:hlinkClick r:id="rId3"/>
              </a:rPr>
              <a:t>http://qz.com/333313/milliions-of-facebook-users-have-no-idea-theyre-using-the-internet</a:t>
            </a:r>
            <a:r>
              <a:rPr lang="en-US" sz="1300" dirty="0" smtClean="0">
                <a:latin typeface="Arial" charset="0"/>
                <a:hlinkClick r:id="rId3"/>
              </a:rPr>
              <a:t>/</a:t>
            </a:r>
            <a:r>
              <a:rPr lang="en-US" sz="1300" dirty="0" smtClean="0">
                <a:latin typeface="Arial" charset="0"/>
              </a:rPr>
              <a:t> </a:t>
            </a:r>
            <a:endParaRPr lang="en-US" sz="13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858" y="1196752"/>
            <a:ext cx="8568630" cy="5661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Desde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pelo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menos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2013, o Facebook tem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feito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muito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ruído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sobre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intenção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conectar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todo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mundo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internet. Mas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mesmo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Sheryl Sandberg,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cabeça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operações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do Facebook,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admite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há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usuários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do Facebook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sabem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eles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estão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internet.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Então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é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o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Facebook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bem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sucedido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no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seu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objetivo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se o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povo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está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conectando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tem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idéia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de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eles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estão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u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sando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a internet? E o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significa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massas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novos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usuários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estiverem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on-line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através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da web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aberta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mas a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rede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fechada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proprietária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onde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eles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devem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jogar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pelas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regras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do CEO do Facebook, Mark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Zuckerberg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?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Isso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é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mais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uma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questão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semântica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 As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expectativas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comportamentos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do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próximo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bilhão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pessoas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estarem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on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-line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terá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efeitos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profundos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sobre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a forma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como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a internet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evolui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 Se a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maioria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população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online do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mundo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passa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o tempo no Facebook,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consequentemente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responsáveis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​​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políticos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empresas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startups,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desenvolvedores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organizações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sem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fins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lucrativos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editoras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qualquer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outra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pessoa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interessada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se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comunicar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para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serem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eficazes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terão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ir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o Facebook.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Isso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significa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eles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também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terão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jogar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pelas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regras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uma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empresa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 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isso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tem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implicações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todos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nós</a:t>
            </a:r>
            <a:r>
              <a:rPr lang="en-US" sz="2400" dirty="0">
                <a:latin typeface="Arial" charset="0"/>
              </a:rPr>
              <a:t>.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188119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7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Caro Mark </a:t>
            </a:r>
            <a:r>
              <a:rPr lang="en-US" sz="2800" dirty="0" err="1" smtClean="0"/>
              <a:t>Zuckerber</a:t>
            </a:r>
            <a:r>
              <a:rPr lang="en-US" sz="2800" dirty="0" smtClean="0"/>
              <a:t>, Facebook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e </a:t>
            </a:r>
            <a:r>
              <a:rPr lang="en-US" sz="2800" dirty="0" err="1" smtClean="0"/>
              <a:t>nem</a:t>
            </a:r>
            <a:r>
              <a:rPr lang="en-US" sz="2800" dirty="0" smtClean="0"/>
              <a:t>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a Internet – 17 de </a:t>
            </a:r>
            <a:r>
              <a:rPr lang="en-US" sz="2800" dirty="0" err="1" smtClean="0"/>
              <a:t>abril</a:t>
            </a:r>
            <a:r>
              <a:rPr lang="en-US" sz="2800" dirty="0"/>
              <a:t> de 2015</a:t>
            </a:r>
            <a:br>
              <a:rPr lang="en-US" sz="2800" dirty="0"/>
            </a:br>
            <a:r>
              <a:rPr lang="en-US" sz="2200" dirty="0">
                <a:hlinkClick r:id="rId2"/>
              </a:rPr>
              <a:t>http://www.hindustantimes.com/technology-topstories/mr-zuckerberg-facebook-is-not-and-should-not-be-the-internet/article1-1337944.</a:t>
            </a:r>
            <a:r>
              <a:rPr lang="en-US" sz="2200" dirty="0" smtClean="0">
                <a:hlinkClick r:id="rId2"/>
              </a:rPr>
              <a:t>aspx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85" b="1385"/>
          <a:stretch>
            <a:fillRect/>
          </a:stretch>
        </p:blipFill>
        <p:spPr>
          <a:xfrm>
            <a:off x="1187624" y="2941118"/>
            <a:ext cx="6779096" cy="3728242"/>
          </a:xfrm>
        </p:spPr>
      </p:pic>
      <p:sp>
        <p:nvSpPr>
          <p:cNvPr id="5" name="Rectangle 4"/>
          <p:cNvSpPr/>
          <p:nvPr/>
        </p:nvSpPr>
        <p:spPr>
          <a:xfrm>
            <a:off x="755576" y="1696512"/>
            <a:ext cx="7776864" cy="86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Internet.org</a:t>
            </a:r>
            <a:r>
              <a:rPr lang="en-US" dirty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ambicionso</a:t>
            </a:r>
            <a:r>
              <a:rPr lang="en-US" dirty="0" smtClean="0"/>
              <a:t> </a:t>
            </a:r>
            <a:r>
              <a:rPr lang="en-US" dirty="0" err="1" smtClean="0"/>
              <a:t>projeto</a:t>
            </a:r>
            <a:r>
              <a:rPr lang="en-US" dirty="0" smtClean="0"/>
              <a:t> de </a:t>
            </a:r>
            <a:r>
              <a:rPr lang="en-US" dirty="0" err="1" smtClean="0"/>
              <a:t>Zuckerberg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confundir</a:t>
            </a:r>
            <a:r>
              <a:rPr lang="en-US" dirty="0" smtClean="0"/>
              <a:t> </a:t>
            </a:r>
            <a:r>
              <a:rPr lang="en-US" dirty="0" err="1" smtClean="0"/>
              <a:t>centenas</a:t>
            </a:r>
            <a:r>
              <a:rPr lang="en-US" dirty="0" smtClean="0"/>
              <a:t> de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mercados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r>
              <a:rPr lang="en-US" dirty="0" smtClean="0"/>
              <a:t> </a:t>
            </a:r>
            <a:r>
              <a:rPr lang="en-US" dirty="0" err="1" smtClean="0"/>
              <a:t>levando-os</a:t>
            </a:r>
            <a:r>
              <a:rPr lang="en-US" dirty="0" smtClean="0"/>
              <a:t> a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Facebook e Internet </a:t>
            </a:r>
            <a:r>
              <a:rPr lang="en-US" dirty="0" err="1" smtClean="0"/>
              <a:t>são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17632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Startups e </a:t>
            </a:r>
            <a:r>
              <a:rPr lang="en-US" sz="3200" b="1" dirty="0" err="1" smtClean="0"/>
              <a:t>ativistas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acusam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Internet.org</a:t>
            </a:r>
            <a:r>
              <a:rPr lang="en-US" sz="3200" b="1" dirty="0" smtClean="0"/>
              <a:t> do Facebook de </a:t>
            </a:r>
            <a:r>
              <a:rPr lang="en-US" sz="3200" b="1" dirty="0" err="1" smtClean="0"/>
              <a:t>prejudicar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inovação</a:t>
            </a:r>
            <a:r>
              <a:rPr lang="en-US" sz="3200" b="1" dirty="0" smtClean="0"/>
              <a:t> – 24 de </a:t>
            </a:r>
            <a:r>
              <a:rPr lang="en-US" sz="3200" b="1" dirty="0" err="1" smtClean="0"/>
              <a:t>maio</a:t>
            </a:r>
            <a:r>
              <a:rPr lang="en-US" sz="3200" b="1" dirty="0" smtClean="0"/>
              <a:t> de 2015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73" b="6473"/>
          <a:stretch>
            <a:fillRect/>
          </a:stretch>
        </p:blipFill>
        <p:spPr>
          <a:xfrm>
            <a:off x="1537320" y="2897891"/>
            <a:ext cx="6203032" cy="3411429"/>
          </a:xfrm>
        </p:spPr>
      </p:pic>
      <p:sp>
        <p:nvSpPr>
          <p:cNvPr id="5" name="Rectangle 4"/>
          <p:cNvSpPr/>
          <p:nvPr/>
        </p:nvSpPr>
        <p:spPr>
          <a:xfrm>
            <a:off x="323528" y="2026129"/>
            <a:ext cx="8496944" cy="61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http://blogs.estadao.com.br/link/startups-e-ativistas-acusam-projeto-do-facebook-de-prejudicar-inovacao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4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-99392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Marco Civil da Internet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err="1" smtClean="0">
                <a:latin typeface="Arial" charset="0"/>
              </a:rPr>
              <a:t>Neutralidade</a:t>
            </a:r>
            <a:r>
              <a:rPr lang="en-US" sz="3200" dirty="0" smtClean="0">
                <a:latin typeface="Arial" charset="0"/>
              </a:rPr>
              <a:t> – art. 9º</a:t>
            </a:r>
            <a:endParaRPr lang="en-US" sz="32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1" y="980728"/>
            <a:ext cx="8568630" cy="4910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599130"/>
            <a:ext cx="8640960" cy="241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institucionalização da neutralidade é ato de política pública que transcende questões exclusivamente técnicas e envolve direitos humanos e garantias constitucionais, tais como dignidade da pessoa humana, igualdade, liberdade de expressão, informação ampla, diversidade cultural e privacidade.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Fundamental para o processo de regulamentação ter presente que apenas as exceções deverão ser regulamentadas, pois o caput do art. 9º estabelece a neutralidade como um direito.</a:t>
            </a:r>
          </a:p>
          <a:p>
            <a:endParaRPr lang="pt-BR" dirty="0"/>
          </a:p>
        </p:txBody>
      </p:sp>
      <p:pic>
        <p:nvPicPr>
          <p:cNvPr id="8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9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40768"/>
            <a:ext cx="8208912" cy="447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9º - O responsável pela transmissão, comutação ou roteamento tem o dever de tratar de forma isonômica quaisquer pacotes de dados, sem distinção por conteúdo, origem e destino, serviço, terminal ou aplicação.</a:t>
            </a:r>
          </a:p>
          <a:p>
            <a:endParaRPr lang="pt-BR" dirty="0"/>
          </a:p>
          <a:p>
            <a:r>
              <a:rPr lang="pt-BR" dirty="0"/>
              <a:t>§1º A discriminação ou degradação do tráfego será regulamentada nos termos das atribuições privativas do Presidente da República previstas no inc. IV do art. 84 da Constituição Federal, para a fiel execução desta lei, ouvidos o Comitê Gestor da Internet e a Agência Nacional de Telecomunicações, e somente poderá decorrer de:</a:t>
            </a:r>
          </a:p>
          <a:p>
            <a:r>
              <a:rPr lang="pt-BR" dirty="0" err="1"/>
              <a:t>I</a:t>
            </a:r>
            <a:r>
              <a:rPr lang="pt-BR" dirty="0"/>
              <a:t> – requisitos técnicos </a:t>
            </a:r>
            <a:r>
              <a:rPr lang="pt-BR" b="1" i="1" dirty="0"/>
              <a:t>INDISPENSÁVEIS </a:t>
            </a:r>
            <a:r>
              <a:rPr lang="pt-BR" dirty="0"/>
              <a:t>à prestação adequada dos serviços e aplicações; e</a:t>
            </a:r>
          </a:p>
          <a:p>
            <a:r>
              <a:rPr lang="pt-BR" dirty="0"/>
              <a:t>II – priorização de serviços de emergência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116111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88640"/>
            <a:ext cx="6102424" cy="89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Marco Civil da Internet</a:t>
            </a:r>
            <a:br>
              <a:rPr lang="en-US" sz="2800" dirty="0"/>
            </a:br>
            <a:r>
              <a:rPr lang="en-US" sz="2800" dirty="0" err="1"/>
              <a:t>Neutralidade</a:t>
            </a:r>
            <a:r>
              <a:rPr lang="en-US" sz="2800" dirty="0"/>
              <a:t> – art. 9º</a:t>
            </a:r>
          </a:p>
        </p:txBody>
      </p:sp>
    </p:spTree>
    <p:extLst>
      <p:ext uri="{BB962C8B-B14F-4D97-AF65-F5344CB8AC3E}">
        <p14:creationId xmlns:p14="http://schemas.microsoft.com/office/powerpoint/2010/main" val="61346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95327"/>
            <a:ext cx="8712968" cy="590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Marco Civil da Internet</a:t>
            </a:r>
            <a:br>
              <a:rPr lang="en-US" sz="3200" b="1" dirty="0"/>
            </a:br>
            <a:r>
              <a:rPr lang="en-US" sz="3200" b="1" dirty="0" err="1"/>
              <a:t>Neutralidade</a:t>
            </a:r>
            <a:r>
              <a:rPr lang="en-US" sz="3200" b="1" dirty="0"/>
              <a:t> – art. </a:t>
            </a:r>
            <a:r>
              <a:rPr lang="en-US" sz="3200" b="1" dirty="0" smtClean="0"/>
              <a:t>9º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§ </a:t>
            </a:r>
            <a:r>
              <a:rPr lang="pt-BR" dirty="0"/>
              <a:t>2º, do art. 9º</a:t>
            </a:r>
          </a:p>
          <a:p>
            <a:pPr algn="just"/>
            <a:r>
              <a:rPr lang="pt-BR" dirty="0"/>
              <a:t>E o § 2º, do mesmo art. 9º, determina que o responsável mencionado no </a:t>
            </a:r>
            <a:r>
              <a:rPr lang="pt-BR" i="1" dirty="0"/>
              <a:t>caput</a:t>
            </a:r>
            <a:r>
              <a:rPr lang="pt-BR" dirty="0"/>
              <a:t>, nos casos de discriminação ou degradação deverão: </a:t>
            </a:r>
          </a:p>
          <a:p>
            <a:pPr algn="just"/>
            <a:r>
              <a:rPr lang="pt-BR" dirty="0"/>
              <a:t>a) </a:t>
            </a:r>
            <a:r>
              <a:rPr lang="pt-BR" i="1" dirty="0"/>
              <a:t>absterem-se de causar dano aos usuários</a:t>
            </a:r>
            <a:r>
              <a:rPr lang="pt-BR" dirty="0"/>
              <a:t>; </a:t>
            </a:r>
          </a:p>
          <a:p>
            <a:pPr algn="just"/>
            <a:r>
              <a:rPr lang="pt-BR" dirty="0" err="1"/>
              <a:t>b</a:t>
            </a:r>
            <a:r>
              <a:rPr lang="pt-BR" dirty="0"/>
              <a:t>) agir com proporcionalidade, transparência e isonomia; </a:t>
            </a:r>
          </a:p>
          <a:p>
            <a:pPr algn="just"/>
            <a:r>
              <a:rPr lang="pt-BR" dirty="0" err="1"/>
              <a:t>c</a:t>
            </a:r>
            <a:r>
              <a:rPr lang="pt-BR" dirty="0"/>
              <a:t>) informar de modo transparente aos usuários as práticas de gerenciamento e mitigação do tráfego de dados e </a:t>
            </a:r>
          </a:p>
          <a:p>
            <a:pPr algn="just"/>
            <a:r>
              <a:rPr lang="pt-BR" dirty="0" err="1"/>
              <a:t>d</a:t>
            </a:r>
            <a:r>
              <a:rPr lang="pt-BR" dirty="0"/>
              <a:t>) </a:t>
            </a:r>
            <a:r>
              <a:rPr lang="pt-BR" i="1" dirty="0"/>
              <a:t>OFERECER SERVIÇOS EM CONDIÇÕES COMERCIAIS NÃO DISCRIMINATÓRIAS E ABSTER-SE DE PRATICAR CONDUTAS ANTICONCORRENCIAIS</a:t>
            </a:r>
            <a:r>
              <a:rPr lang="pt-BR" i="1" dirty="0" smtClean="0"/>
              <a:t>.</a:t>
            </a:r>
          </a:p>
          <a:p>
            <a:pPr algn="just"/>
            <a:endParaRPr lang="pt-BR" i="1" dirty="0"/>
          </a:p>
          <a:p>
            <a:pPr algn="just"/>
            <a:r>
              <a:rPr lang="pt-BR" dirty="0" smtClean="0"/>
              <a:t>§3º Na provis</a:t>
            </a:r>
            <a:r>
              <a:rPr lang="pt-BR" dirty="0" smtClean="0"/>
              <a:t>ão de conexão à internet, onerosa ou gratuita, bem como na transmissão, comutação ou roteamento, é vedado bloquear, monitorar, filtrar ou analisar o conteúdo dos pacotes de dados, respeitado o disposto neste artigo.</a:t>
            </a:r>
            <a:endParaRPr lang="pt-BR" dirty="0" smtClean="0"/>
          </a:p>
          <a:p>
            <a:pPr algn="just"/>
            <a:endParaRPr lang="pt-BR" i="1" dirty="0"/>
          </a:p>
          <a:p>
            <a:pPr algn="just"/>
            <a:endParaRPr lang="pt-BR" i="1" dirty="0" smtClean="0"/>
          </a:p>
          <a:p>
            <a:pPr algn="just"/>
            <a:endParaRPr lang="pt-BR" dirty="0"/>
          </a:p>
        </p:txBody>
      </p:sp>
      <p:pic>
        <p:nvPicPr>
          <p:cNvPr id="3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188119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4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19052"/>
            <a:ext cx="7666147" cy="4306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60648"/>
            <a:ext cx="8424936" cy="187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Dilma</a:t>
            </a:r>
            <a:r>
              <a:rPr lang="en-US" sz="2800" dirty="0"/>
              <a:t> e </a:t>
            </a:r>
            <a:r>
              <a:rPr lang="en-US" sz="2800" dirty="0" err="1"/>
              <a:t>Zuckerberg</a:t>
            </a:r>
            <a:r>
              <a:rPr lang="en-US" sz="2800" dirty="0"/>
              <a:t> </a:t>
            </a:r>
            <a:r>
              <a:rPr lang="en-US" sz="2800" dirty="0" err="1"/>
              <a:t>criam</a:t>
            </a:r>
            <a:r>
              <a:rPr lang="en-US" sz="2800" dirty="0"/>
              <a:t> </a:t>
            </a:r>
            <a:r>
              <a:rPr lang="en-US" sz="2800" dirty="0" err="1"/>
              <a:t>parceria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ampliar</a:t>
            </a:r>
            <a:r>
              <a:rPr lang="en-US" sz="2800" dirty="0"/>
              <a:t> </a:t>
            </a:r>
            <a:r>
              <a:rPr lang="en-US" sz="2800" dirty="0" err="1"/>
              <a:t>acesso</a:t>
            </a:r>
            <a:r>
              <a:rPr lang="en-US" sz="2800" dirty="0"/>
              <a:t> a </a:t>
            </a:r>
            <a:r>
              <a:rPr lang="en-US" sz="2800" dirty="0" smtClean="0"/>
              <a:t>web – 10 de </a:t>
            </a:r>
            <a:r>
              <a:rPr lang="en-US" sz="2800" dirty="0" err="1" smtClean="0"/>
              <a:t>abril</a:t>
            </a:r>
            <a:r>
              <a:rPr lang="en-US" sz="2800" dirty="0" smtClean="0"/>
              <a:t> de 2015</a:t>
            </a:r>
          </a:p>
          <a:p>
            <a:endParaRPr lang="en-US" sz="2800" dirty="0"/>
          </a:p>
          <a:p>
            <a:r>
              <a:rPr lang="en-US" sz="2000" dirty="0">
                <a:hlinkClick r:id="rId3"/>
              </a:rPr>
              <a:t>http://exame.abril.com.br/tecnologia/noticias/dilma-e-zuckerberg-criam-parceria-para-ampliar-acesso-a-web#_=</a:t>
            </a:r>
            <a:r>
              <a:rPr lang="en-US" sz="2000" dirty="0" smtClean="0">
                <a:hlinkClick r:id="rId3"/>
              </a:rPr>
              <a:t>_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699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2543302"/>
            <a:ext cx="4968552" cy="3477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1566717"/>
            <a:ext cx="9159779" cy="782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u="sng" dirty="0" smtClean="0">
              <a:solidFill>
                <a:srgbClr val="000000"/>
              </a:solidFill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://www.tynmagazine.com/mark-zuckerberg-anuncio-el-lanzamiento-de-internet-org-en-panama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7866306" cy="2070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 </a:t>
            </a:r>
            <a:r>
              <a:rPr lang="en-US" sz="2400" dirty="0" err="1" smtClean="0"/>
              <a:t>Zuckerberg</a:t>
            </a:r>
            <a:r>
              <a:rPr lang="en-US" sz="2400" dirty="0" smtClean="0"/>
              <a:t> </a:t>
            </a:r>
            <a:r>
              <a:rPr lang="en-US" sz="2400" dirty="0" err="1" smtClean="0"/>
              <a:t>anunciou</a:t>
            </a:r>
            <a:r>
              <a:rPr lang="en-US" sz="2400" dirty="0" smtClean="0"/>
              <a:t> o </a:t>
            </a:r>
            <a:r>
              <a:rPr lang="en-US" sz="2400" dirty="0" err="1" smtClean="0"/>
              <a:t>lançamento</a:t>
            </a:r>
            <a:r>
              <a:rPr lang="en-US" sz="2400" dirty="0" smtClean="0"/>
              <a:t> do </a:t>
            </a:r>
            <a:r>
              <a:rPr lang="en-US" sz="2400" dirty="0" err="1" smtClean="0"/>
              <a:t>Internet.org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no Panamá – 9 de </a:t>
            </a:r>
            <a:r>
              <a:rPr lang="en-US" sz="2400" dirty="0" err="1" smtClean="0"/>
              <a:t>abril</a:t>
            </a:r>
            <a:r>
              <a:rPr lang="en-US" sz="2400" dirty="0" smtClean="0"/>
              <a:t> de 2015</a:t>
            </a:r>
          </a:p>
          <a:p>
            <a:endParaRPr lang="en-US" dirty="0" smtClean="0"/>
          </a:p>
          <a:p>
            <a:r>
              <a:rPr lang="en-US" dirty="0" err="1" smtClean="0"/>
              <a:t>Fundador</a:t>
            </a:r>
            <a:r>
              <a:rPr lang="en-US" dirty="0" smtClean="0"/>
              <a:t> e CEO do Facebook, Mark </a:t>
            </a:r>
            <a:r>
              <a:rPr lang="en-US" dirty="0" err="1" smtClean="0"/>
              <a:t>Zuckerberg</a:t>
            </a:r>
            <a:r>
              <a:rPr lang="en-US" dirty="0" smtClean="0"/>
              <a:t> e Juan Carlos Varela, </a:t>
            </a:r>
          </a:p>
          <a:p>
            <a:r>
              <a:rPr lang="en-US" dirty="0" err="1" smtClean="0"/>
              <a:t>presidente</a:t>
            </a:r>
            <a:r>
              <a:rPr lang="en-US" dirty="0" smtClean="0"/>
              <a:t> do Panamá, </a:t>
            </a:r>
            <a:r>
              <a:rPr lang="en-US" dirty="0" err="1" smtClean="0"/>
              <a:t>anunciaram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aliança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lançar</a:t>
            </a:r>
            <a:r>
              <a:rPr lang="en-US" dirty="0" smtClean="0"/>
              <a:t> </a:t>
            </a:r>
            <a:r>
              <a:rPr lang="en-US" dirty="0" err="1" smtClean="0"/>
              <a:t>Internet.org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centroamericano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8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72750"/>
            <a:ext cx="6878806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Respostas</a:t>
            </a:r>
            <a:r>
              <a:rPr lang="en-US" sz="3200" b="1" dirty="0" smtClean="0"/>
              <a:t> do Facebook </a:t>
            </a:r>
            <a:r>
              <a:rPr lang="en-US" sz="3200" b="1" dirty="0" err="1" smtClean="0"/>
              <a:t>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CGI.br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686563"/>
            <a:ext cx="8927976" cy="1670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3583333"/>
            <a:ext cx="8748464" cy="1069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013176"/>
            <a:ext cx="864096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52" y="5790633"/>
            <a:ext cx="9144000" cy="374671"/>
          </a:xfrm>
          <a:prstGeom prst="rect">
            <a:avLst/>
          </a:prstGeom>
        </p:spPr>
      </p:pic>
      <p:pic>
        <p:nvPicPr>
          <p:cNvPr id="7" name="Imagem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188119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1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836712"/>
            <a:ext cx="8640960" cy="602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discurso público do </a:t>
            </a:r>
            <a:r>
              <a:rPr lang="pt-BR" dirty="0" err="1" smtClean="0"/>
              <a:t>Facebook</a:t>
            </a:r>
            <a:r>
              <a:rPr lang="pt-BR" dirty="0" smtClean="0"/>
              <a:t> quanto aos objetivos do </a:t>
            </a:r>
            <a:r>
              <a:rPr lang="pt-BR" dirty="0" err="1" smtClean="0"/>
              <a:t>Internet.org</a:t>
            </a:r>
            <a:r>
              <a:rPr lang="pt-BR" dirty="0" smtClean="0"/>
              <a:t> não </a:t>
            </a:r>
            <a:r>
              <a:rPr lang="pt-BR" smtClean="0"/>
              <a:t>se </a:t>
            </a:r>
            <a:r>
              <a:rPr lang="pt-BR" smtClean="0"/>
              <a:t>coaduna </a:t>
            </a:r>
            <a:r>
              <a:rPr lang="pt-BR" dirty="0" smtClean="0"/>
              <a:t>com as respostas apresentadas ao </a:t>
            </a:r>
            <a:r>
              <a:rPr lang="pt-BR" dirty="0" err="1" smtClean="0"/>
              <a:t>CGI.br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O Objetivo real é fisgar usuários para a plataforma do </a:t>
            </a:r>
            <a:r>
              <a:rPr lang="pt-BR" dirty="0" err="1" smtClean="0"/>
              <a:t>Facebook</a:t>
            </a:r>
            <a:r>
              <a:rPr lang="pt-BR" dirty="0" smtClean="0"/>
              <a:t> e para as empresas parceiras que atuam na camada de infraestrutura e na camada de conteúdos  e aplicações.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Facebook</a:t>
            </a:r>
            <a:r>
              <a:rPr lang="pt-BR" dirty="0" smtClean="0"/>
              <a:t> não explica durante quanto tempo os beneficiários poderão manter o acesso gratuito e nem quais os critérios serão utilizados para definir as áreas de implantação do projeto.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Entendemos que o acesso à internet restrito a determinadas aplicações e conteúdos contrariam a garantia de neutralidade e direitos do consumidor, tais como liberdade de escolha e proibição de venda casada.</a:t>
            </a:r>
          </a:p>
          <a:p>
            <a:endParaRPr lang="pt-BR" dirty="0"/>
          </a:p>
          <a:p>
            <a:r>
              <a:rPr lang="pt-BR" dirty="0" smtClean="0"/>
              <a:t>Em resumo, o projeto ao se autodenominar de </a:t>
            </a:r>
            <a:r>
              <a:rPr lang="pt-BR" dirty="0" err="1" smtClean="0"/>
              <a:t>Internet.org</a:t>
            </a:r>
            <a:r>
              <a:rPr lang="pt-BR" dirty="0" smtClean="0"/>
              <a:t> está violando o direito à informação e incidindo em publicidade enganosa, na medida em que:</a:t>
            </a:r>
          </a:p>
          <a:p>
            <a:endParaRPr lang="pt-BR" dirty="0"/>
          </a:p>
          <a:p>
            <a:pPr marL="342900" indent="-342900">
              <a:buAutoNum type="alphaLcParenR"/>
            </a:pPr>
            <a:r>
              <a:rPr lang="pt-BR" dirty="0" smtClean="0"/>
              <a:t>Não se trata de acesso à internet, tendo em vista os padrões internacionalmente fixados;</a:t>
            </a:r>
          </a:p>
          <a:p>
            <a:pPr marL="342900" indent="-342900">
              <a:buAutoNum type="alphaLcParenR"/>
            </a:pPr>
            <a:r>
              <a:rPr lang="pt-BR" dirty="0" smtClean="0"/>
              <a:t>Não é “</a:t>
            </a:r>
            <a:r>
              <a:rPr lang="pt-BR" dirty="0" err="1" smtClean="0"/>
              <a:t>org</a:t>
            </a:r>
            <a:r>
              <a:rPr lang="pt-BR" dirty="0" smtClean="0"/>
              <a:t>”, tomando-se em conta que esta denominação indica fins não comerciais ou lucrativos.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3228072" y="441029"/>
            <a:ext cx="1813455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CONCLUSÕES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662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-1476672" y="620688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rial" charset="0"/>
              </a:rPr>
              <a:t>O Marco Civil da Internet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858" y="1124744"/>
            <a:ext cx="8568630" cy="4896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A Lei 12.965/2014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alçou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o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serviço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acesso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à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internet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à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condição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serviço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interesse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público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essencial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pois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atribuiu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Estado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uma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série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poderes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deveres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no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sentido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garantir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o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seu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acesso</a:t>
            </a:r>
            <a:r>
              <a:rPr lang="en-US" sz="4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(arts. 24 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seg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. do MCI e art. 9º, CF).</a:t>
            </a:r>
          </a:p>
          <a:p>
            <a:pPr algn="just">
              <a:lnSpc>
                <a:spcPct val="150000"/>
              </a:lnSpc>
            </a:pPr>
            <a:endParaRPr lang="en-US" sz="44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Art. 1º -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Esta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Lei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estabelece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princípios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garantias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direitos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deveres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para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o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uso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da internet no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Brasil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determina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as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diretrizes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para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atuação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da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União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, dos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Estados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, do Distrito Federal e dos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Municípios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em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relação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à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matéria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4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Art. 7º - </a:t>
            </a:r>
            <a:r>
              <a:rPr lang="en-US" sz="6000" b="1" i="1" u="sng" dirty="0" smtClean="0">
                <a:solidFill>
                  <a:srgbClr val="3366FF"/>
                </a:solidFill>
                <a:latin typeface="Arial" charset="0"/>
              </a:rPr>
              <a:t>O </a:t>
            </a:r>
            <a:r>
              <a:rPr lang="en-US" sz="6000" b="1" i="1" u="sng" dirty="0" err="1" smtClean="0">
                <a:solidFill>
                  <a:srgbClr val="3366FF"/>
                </a:solidFill>
                <a:latin typeface="Arial" charset="0"/>
              </a:rPr>
              <a:t>acesso</a:t>
            </a:r>
            <a:r>
              <a:rPr lang="en-US" sz="6000" b="1" i="1" u="sng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6000" b="1" i="1" u="sng" dirty="0" err="1" smtClean="0">
                <a:solidFill>
                  <a:srgbClr val="3366FF"/>
                </a:solidFill>
                <a:latin typeface="Arial" charset="0"/>
              </a:rPr>
              <a:t>à</a:t>
            </a:r>
            <a:r>
              <a:rPr lang="en-US" sz="6000" b="1" i="1" u="sng" dirty="0" smtClean="0">
                <a:solidFill>
                  <a:srgbClr val="3366FF"/>
                </a:solidFill>
                <a:latin typeface="Arial" charset="0"/>
              </a:rPr>
              <a:t> internet </a:t>
            </a:r>
            <a:r>
              <a:rPr lang="en-US" sz="6000" b="1" i="1" u="sng" dirty="0" err="1" smtClean="0">
                <a:solidFill>
                  <a:srgbClr val="3366FF"/>
                </a:solidFill>
                <a:latin typeface="Arial" charset="0"/>
              </a:rPr>
              <a:t>é</a:t>
            </a:r>
            <a:r>
              <a:rPr lang="en-US" sz="6000" b="1" i="1" u="sng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6000" b="1" i="1" u="sng" dirty="0" err="1" smtClean="0">
                <a:solidFill>
                  <a:srgbClr val="3366FF"/>
                </a:solidFill>
                <a:latin typeface="Arial" charset="0"/>
              </a:rPr>
              <a:t>essencial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exercício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da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cidadania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, e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usuário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são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assegurados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os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seguintes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</a:rPr>
              <a:t>direitos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2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640960" cy="782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Internet.org</a:t>
            </a:r>
            <a:r>
              <a:rPr lang="pt-BR" dirty="0" smtClean="0"/>
              <a:t> é uma versão atual de colonialismo; é uma estratégia para apropriação deste novo meio de produção que é a internet, </a:t>
            </a:r>
            <a:r>
              <a:rPr lang="pt-BR" dirty="0"/>
              <a:t>com vistas a ampliar o máximo possível a mais valia sobre este novo modo de produção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natureza do sistema capitalista é o capital subordinar a seu interesse todo segmento produtivo.</a:t>
            </a:r>
          </a:p>
          <a:p>
            <a:endParaRPr lang="pt-BR" dirty="0"/>
          </a:p>
          <a:p>
            <a:r>
              <a:rPr lang="pt-BR" dirty="0" smtClean="0"/>
              <a:t>Ocorre </a:t>
            </a:r>
            <a:r>
              <a:rPr lang="pt-BR" dirty="0"/>
              <a:t>que o resultado do desenvolvimento das relações sociais nesse contexto dão forma a estrutura econômica da sociedade, que é a base objetiva sobre a qual se levanta a superestrutura jurídica e política e à qual correspondem determinadas formas de consciência social.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Ou seja, “o modo de produção da vida material condiciona o processo da vida social, política e espiritual em geral. Não é a consciência do homem que determina o seu ser, mas, pelo contrário, o seu ser social é que determina a sua consciência”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É com base nesta realidade que temos de nos posicionar diante das disputas hoje em curso, estando entre as principais a interpretação quanto à abrangência do direito à neutralidade da rede, expresso nos </a:t>
            </a:r>
            <a:r>
              <a:rPr lang="pt-BR" dirty="0" err="1"/>
              <a:t>arts</a:t>
            </a:r>
            <a:r>
              <a:rPr lang="pt-BR" dirty="0"/>
              <a:t>. 3º e 9º, do Marco Civil da Internet, e a regulamentação das hipóteses em que os agentes econômicos estão autorizados a quebrar a neutralidade.</a:t>
            </a:r>
          </a:p>
          <a:p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preciso evitar que a internet se torne um espaço que se presta essencialmente a relações comerciais dominadas por grandes grupos econômicos, que cada vez mais se concentram, pondo em risco o poder de escolha dos usuários, o acesso livre à informação e à cultura e à liberdade de expressão. 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4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-27384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042313"/>
            <a:ext cx="8424936" cy="35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708920"/>
            <a:ext cx="2903359" cy="67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69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908720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Marco Civil da Internet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Fundamentos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para</a:t>
            </a:r>
            <a:r>
              <a:rPr lang="en-US" sz="3600" dirty="0" smtClean="0">
                <a:latin typeface="Arial" charset="0"/>
              </a:rPr>
              <a:t> o </a:t>
            </a:r>
            <a:r>
              <a:rPr lang="en-US" sz="3600" dirty="0" err="1" smtClean="0">
                <a:latin typeface="Arial" charset="0"/>
              </a:rPr>
              <a:t>uso</a:t>
            </a:r>
            <a:r>
              <a:rPr lang="en-US" sz="3600" dirty="0" smtClean="0">
                <a:latin typeface="Arial" charset="0"/>
              </a:rPr>
              <a:t> da internet 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858" y="2155304"/>
            <a:ext cx="8568630" cy="444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Art. 2º da Lei 12.965, de 23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abril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2014: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disciplina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uso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internet no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Brasil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tem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como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fundamento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respeito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liberdade</a:t>
            </a:r>
            <a:r>
              <a:rPr lang="en-US" sz="2400" b="1" u="sng" cap="small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expressão</a:t>
            </a:r>
            <a:r>
              <a:rPr lang="en-US" sz="2400" cap="small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cap="small" dirty="0" err="1" smtClean="0">
                <a:solidFill>
                  <a:srgbClr val="000000"/>
                </a:solidFill>
                <a:latin typeface="Arial" charset="0"/>
              </a:rPr>
              <a:t>bem</a:t>
            </a:r>
            <a:r>
              <a:rPr lang="en-US" sz="2400" cap="small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cap="small" dirty="0" err="1" smtClean="0">
                <a:solidFill>
                  <a:srgbClr val="000000"/>
                </a:solidFill>
                <a:latin typeface="Arial" charset="0"/>
              </a:rPr>
              <a:t>como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Reconhecimento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escala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mundial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II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direitos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humanos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desenvolvimento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personalidade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e o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exercício</a:t>
            </a:r>
            <a:r>
              <a:rPr lang="en-US" sz="2400" b="1" u="sng" cap="small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cidadania</a:t>
            </a:r>
            <a:r>
              <a:rPr lang="en-US" sz="2400" b="1" u="sng" cap="small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meios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digitais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III - 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pluralidade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e 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diversidade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cap="small" dirty="0" smtClean="0">
                <a:solidFill>
                  <a:srgbClr val="000000"/>
                </a:solidFill>
                <a:latin typeface="Arial" charset="0"/>
              </a:rPr>
              <a:t>IV - </a:t>
            </a:r>
            <a:r>
              <a:rPr lang="en-US" sz="2400" b="1" u="sng" cap="small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abertura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e 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colaboração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Arial" charset="0"/>
            </a:endParaRP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1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1196752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MCI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Fundamentos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para</a:t>
            </a:r>
            <a:r>
              <a:rPr lang="en-US" sz="3600" dirty="0" smtClean="0">
                <a:latin typeface="Arial" charset="0"/>
              </a:rPr>
              <a:t> o </a:t>
            </a:r>
            <a:r>
              <a:rPr lang="en-US" sz="3600" dirty="0" err="1" smtClean="0">
                <a:latin typeface="Arial" charset="0"/>
              </a:rPr>
              <a:t>uso</a:t>
            </a:r>
            <a:r>
              <a:rPr lang="en-US" sz="3600" dirty="0" smtClean="0">
                <a:latin typeface="Arial" charset="0"/>
              </a:rPr>
              <a:t> da internet 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467866" y="2659360"/>
            <a:ext cx="8568630" cy="444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Art. 2º da Lei 12.965, de 23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abril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2014:</a:t>
            </a:r>
          </a:p>
          <a:p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2000">
              <a:lnSpc>
                <a:spcPct val="150000"/>
              </a:lnSpc>
              <a:spcBef>
                <a:spcPts val="1200"/>
              </a:spcBef>
              <a:spcAft>
                <a:spcPts val="825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 - 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livre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iniciativa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u="sng" dirty="0" smtClean="0">
                <a:solidFill>
                  <a:srgbClr val="000000"/>
                </a:solidFill>
                <a:latin typeface="Arial" charset="0"/>
              </a:rPr>
              <a:t>A LIVRE CONCORRÊNCIA E A DEFESA DO CONSUMIDOR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 </a:t>
            </a:r>
          </a:p>
          <a:p>
            <a:pPr marL="72000">
              <a:lnSpc>
                <a:spcPct val="150000"/>
              </a:lnSpc>
              <a:spcBef>
                <a:spcPts val="1200"/>
              </a:spcBef>
              <a:spcAft>
                <a:spcPts val="825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VI - </a:t>
            </a:r>
            <a:r>
              <a:rPr lang="en-US" sz="2400" b="1" u="sng" dirty="0" smtClean="0">
                <a:solidFill>
                  <a:srgbClr val="000000"/>
                </a:solidFill>
                <a:latin typeface="Arial" charset="0"/>
              </a:rPr>
              <a:t>A FINALIDADE SOCIAL DA REDE.</a:t>
            </a:r>
          </a:p>
          <a:p>
            <a:pPr marL="72000">
              <a:lnSpc>
                <a:spcPct val="150000"/>
              </a:lnSpc>
              <a:spcBef>
                <a:spcPts val="1200"/>
              </a:spcBef>
              <a:spcAft>
                <a:spcPts val="825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seja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privada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ou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pública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Arial" charset="0"/>
            </a:endParaRP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2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836712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Marco Civil da Internet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Princípios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para</a:t>
            </a:r>
            <a:r>
              <a:rPr lang="en-US" sz="3600" dirty="0" smtClean="0">
                <a:latin typeface="Arial" charset="0"/>
              </a:rPr>
              <a:t> a </a:t>
            </a:r>
            <a:r>
              <a:rPr lang="en-US" sz="3600" dirty="0" err="1" smtClean="0">
                <a:latin typeface="Arial" charset="0"/>
              </a:rPr>
              <a:t>disciplina</a:t>
            </a:r>
            <a:r>
              <a:rPr lang="en-US" sz="3600" dirty="0" smtClean="0">
                <a:latin typeface="Arial" charset="0"/>
              </a:rPr>
              <a:t>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do </a:t>
            </a:r>
            <a:r>
              <a:rPr lang="en-US" sz="3600" dirty="0" err="1" smtClean="0">
                <a:latin typeface="Arial" charset="0"/>
              </a:rPr>
              <a:t>uso</a:t>
            </a:r>
            <a:r>
              <a:rPr lang="en-US" sz="3600" dirty="0" smtClean="0">
                <a:latin typeface="Arial" charset="0"/>
              </a:rPr>
              <a:t> da internet  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1" y="2443336"/>
            <a:ext cx="8568630" cy="444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Art. 3º da Lei 12.965, de 23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abril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2014:</a:t>
            </a:r>
          </a:p>
          <a:p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disciplina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uso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internet no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Brasil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tem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seguintes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princípios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Garantia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da </a:t>
            </a:r>
            <a:r>
              <a:rPr lang="en-US" sz="2400" b="1" u="sng" cap="small" dirty="0" err="1">
                <a:solidFill>
                  <a:srgbClr val="000000"/>
                </a:solidFill>
                <a:latin typeface="Arial" charset="0"/>
              </a:rPr>
              <a:t>liberdade</a:t>
            </a:r>
            <a:r>
              <a:rPr lang="en-US" sz="2400" b="1" u="sng" cap="small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b="1" u="sng" cap="small" dirty="0" err="1">
                <a:solidFill>
                  <a:srgbClr val="000000"/>
                </a:solidFill>
                <a:latin typeface="Arial" charset="0"/>
              </a:rPr>
              <a:t>expressão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comunicação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manifestação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pensamento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termos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Constituição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Federal;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II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Proteção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privacidade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III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Proteção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dos dados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pessoais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forma da lei;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IV -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Preservação</a:t>
            </a:r>
            <a:r>
              <a:rPr lang="en-US" sz="2400" b="1" u="sng" cap="small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garantia</a:t>
            </a:r>
            <a:r>
              <a:rPr lang="en-US" sz="2400" b="1" u="sng" cap="small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neutralidade</a:t>
            </a:r>
            <a:r>
              <a:rPr lang="en-US" sz="2400" b="1" u="sng" cap="small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b="1" u="sng" cap="small" dirty="0" err="1" smtClean="0">
                <a:solidFill>
                  <a:srgbClr val="000000"/>
                </a:solidFill>
                <a:latin typeface="Arial" charset="0"/>
              </a:rPr>
              <a:t>rede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Arial" charset="0"/>
            </a:endParaRP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7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692696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Marco Civil da Internet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Princípios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para</a:t>
            </a:r>
            <a:r>
              <a:rPr lang="en-US" sz="3600" dirty="0" smtClean="0">
                <a:latin typeface="Arial" charset="0"/>
              </a:rPr>
              <a:t> a </a:t>
            </a:r>
            <a:r>
              <a:rPr lang="en-US" sz="3600" dirty="0" err="1" smtClean="0">
                <a:latin typeface="Arial" charset="0"/>
              </a:rPr>
              <a:t>disciplina</a:t>
            </a:r>
            <a:r>
              <a:rPr lang="en-US" sz="3600" dirty="0" smtClean="0">
                <a:latin typeface="Arial" charset="0"/>
              </a:rPr>
              <a:t>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do </a:t>
            </a:r>
            <a:r>
              <a:rPr lang="en-US" sz="3600" dirty="0" err="1" smtClean="0">
                <a:latin typeface="Arial" charset="0"/>
              </a:rPr>
              <a:t>uso</a:t>
            </a:r>
            <a:r>
              <a:rPr lang="en-US" sz="3600" dirty="0" smtClean="0">
                <a:latin typeface="Arial" charset="0"/>
              </a:rPr>
              <a:t> da internet  </a:t>
            </a: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1" y="2276872"/>
            <a:ext cx="8568630" cy="444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Art. 3º da Lei 12.965, de 23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abril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2014:</a:t>
            </a:r>
          </a:p>
          <a:p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Preservação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estabilidade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segurança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funcionalidade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meio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medidas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técnicas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compatíveis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com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padrões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internacionais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pelo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estímulo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uso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boas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práticas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VI –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Responsabilização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dos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agentes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acordo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com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suas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atividades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termos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lei;</a:t>
            </a:r>
          </a:p>
          <a:p>
            <a:pPr>
              <a:lnSpc>
                <a:spcPct val="150000"/>
              </a:lnSpc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VII –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Preservação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natureza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participativa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VIII –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liberdade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dos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modelos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negócios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promovidos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internet,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desde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não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conflitem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com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demais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princípios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estabelecidos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900" b="1" u="sng" dirty="0" err="1" smtClean="0">
                <a:solidFill>
                  <a:srgbClr val="000000"/>
                </a:solidFill>
                <a:latin typeface="Arial" charset="0"/>
              </a:rPr>
              <a:t>nesta</a:t>
            </a:r>
            <a:r>
              <a:rPr lang="en-US" sz="2900" b="1" u="sng" dirty="0" smtClean="0">
                <a:solidFill>
                  <a:srgbClr val="000000"/>
                </a:solidFill>
                <a:latin typeface="Arial" charset="0"/>
              </a:rPr>
              <a:t> lei.</a:t>
            </a:r>
          </a:p>
          <a:p>
            <a:pPr>
              <a:lnSpc>
                <a:spcPct val="150000"/>
              </a:lnSpc>
            </a:pPr>
            <a:endParaRPr lang="en-US" sz="2900" b="1" u="sng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Parágrafo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único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princípios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expressos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nesta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Lei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excluem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outros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previstos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no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ordenamento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jurídico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pátrio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relacionados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matéria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tratados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internacionais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que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República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Federativa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Brasil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seja</a:t>
            </a:r>
            <a:r>
              <a:rPr lang="en-US" sz="2400" dirty="0">
                <a:solidFill>
                  <a:srgbClr val="000000"/>
                </a:solidFill>
              </a:rPr>
              <a:t> parte.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Arial" charset="0"/>
            </a:endParaRP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764704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Marco Civil da Internet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Objetivos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para</a:t>
            </a:r>
            <a:r>
              <a:rPr lang="en-US" sz="3600" dirty="0" smtClean="0">
                <a:latin typeface="Arial" charset="0"/>
              </a:rPr>
              <a:t> a </a:t>
            </a:r>
            <a:r>
              <a:rPr lang="en-US" sz="3600" dirty="0" err="1" smtClean="0">
                <a:latin typeface="Arial" charset="0"/>
              </a:rPr>
              <a:t>disciplina</a:t>
            </a:r>
            <a:r>
              <a:rPr lang="en-US" sz="3600" dirty="0" smtClean="0">
                <a:latin typeface="Arial" charset="0"/>
              </a:rPr>
              <a:t>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do </a:t>
            </a:r>
            <a:r>
              <a:rPr lang="en-US" sz="3600" dirty="0" err="1" smtClean="0">
                <a:latin typeface="Arial" charset="0"/>
              </a:rPr>
              <a:t>uso</a:t>
            </a:r>
            <a:r>
              <a:rPr lang="en-US" sz="3600" dirty="0" smtClean="0">
                <a:latin typeface="Arial" charset="0"/>
              </a:rPr>
              <a:t> da internet  </a:t>
            </a:r>
            <a:br>
              <a:rPr lang="en-US" sz="3600" dirty="0" smtClean="0">
                <a:latin typeface="Arial" charset="0"/>
              </a:rPr>
            </a:br>
            <a:endParaRPr lang="en-US" sz="3600" dirty="0">
              <a:latin typeface="Arial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1" y="2420888"/>
            <a:ext cx="8568630" cy="4896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Art. 4º A </a:t>
            </a:r>
            <a:r>
              <a:rPr lang="en-US" sz="2400" dirty="0" err="1">
                <a:solidFill>
                  <a:srgbClr val="000000"/>
                </a:solidFill>
              </a:rPr>
              <a:t>disciplina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uso</a:t>
            </a:r>
            <a:r>
              <a:rPr lang="en-US" sz="2400" dirty="0">
                <a:solidFill>
                  <a:srgbClr val="000000"/>
                </a:solidFill>
              </a:rPr>
              <a:t> da internet no </a:t>
            </a:r>
            <a:r>
              <a:rPr lang="en-US" sz="2400" dirty="0" err="1">
                <a:solidFill>
                  <a:srgbClr val="000000"/>
                </a:solidFill>
              </a:rPr>
              <a:t>Brasil</a:t>
            </a:r>
            <a:r>
              <a:rPr lang="en-US" sz="2400" dirty="0">
                <a:solidFill>
                  <a:srgbClr val="000000"/>
                </a:solidFill>
              </a:rPr>
              <a:t> tem </a:t>
            </a:r>
            <a:r>
              <a:rPr lang="en-US" sz="2400" dirty="0" err="1">
                <a:solidFill>
                  <a:srgbClr val="000000"/>
                </a:solidFill>
              </a:rPr>
              <a:t>por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</a:rPr>
              <a:t>objetivo</a:t>
            </a:r>
            <a:r>
              <a:rPr lang="en-US" sz="2400" b="1" u="sng" dirty="0">
                <a:solidFill>
                  <a:srgbClr val="000000"/>
                </a:solidFill>
              </a:rPr>
              <a:t> a </a:t>
            </a:r>
            <a:r>
              <a:rPr lang="en-US" sz="2400" b="1" u="sng" dirty="0" err="1">
                <a:solidFill>
                  <a:srgbClr val="000000"/>
                </a:solidFill>
              </a:rPr>
              <a:t>promoção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endParaRPr lang="pt-BR" sz="2400" dirty="0">
              <a:solidFill>
                <a:srgbClr val="000000"/>
              </a:solidFill>
            </a:endParaRPr>
          </a:p>
          <a:p>
            <a:r>
              <a:rPr lang="en-US" b="1" cap="small" dirty="0">
                <a:solidFill>
                  <a:srgbClr val="0000FF"/>
                </a:solidFill>
              </a:rPr>
              <a:t>I – do </a:t>
            </a:r>
            <a:r>
              <a:rPr lang="en-US" b="1" cap="small" dirty="0" err="1">
                <a:solidFill>
                  <a:srgbClr val="0000FF"/>
                </a:solidFill>
              </a:rPr>
              <a:t>direito</a:t>
            </a:r>
            <a:r>
              <a:rPr lang="en-US" b="1" cap="small" dirty="0">
                <a:solidFill>
                  <a:srgbClr val="0000FF"/>
                </a:solidFill>
              </a:rPr>
              <a:t> de </a:t>
            </a:r>
            <a:r>
              <a:rPr lang="en-US" b="1" cap="small" dirty="0" err="1">
                <a:solidFill>
                  <a:srgbClr val="0000FF"/>
                </a:solidFill>
              </a:rPr>
              <a:t>acesso</a:t>
            </a:r>
            <a:r>
              <a:rPr lang="en-US" b="1" cap="small" dirty="0">
                <a:solidFill>
                  <a:srgbClr val="0000FF"/>
                </a:solidFill>
              </a:rPr>
              <a:t> </a:t>
            </a:r>
            <a:r>
              <a:rPr lang="en-US" b="1" cap="small" dirty="0" err="1">
                <a:solidFill>
                  <a:srgbClr val="0000FF"/>
                </a:solidFill>
              </a:rPr>
              <a:t>à</a:t>
            </a:r>
            <a:r>
              <a:rPr lang="en-US" b="1" cap="small" dirty="0">
                <a:solidFill>
                  <a:srgbClr val="0000FF"/>
                </a:solidFill>
              </a:rPr>
              <a:t> internet a </a:t>
            </a:r>
            <a:r>
              <a:rPr lang="en-US" b="1" cap="small" dirty="0" err="1">
                <a:solidFill>
                  <a:srgbClr val="0000FF"/>
                </a:solidFill>
              </a:rPr>
              <a:t>todos</a:t>
            </a:r>
            <a:r>
              <a:rPr lang="en-US" b="1" cap="small" dirty="0">
                <a:solidFill>
                  <a:srgbClr val="0000FF"/>
                </a:solidFill>
              </a:rPr>
              <a:t>;</a:t>
            </a:r>
            <a:endParaRPr lang="pt-BR" dirty="0">
              <a:solidFill>
                <a:srgbClr val="0000FF"/>
              </a:solidFill>
            </a:endParaRPr>
          </a:p>
          <a:p>
            <a:r>
              <a:rPr lang="en-US" sz="2400" b="1" cap="small" dirty="0">
                <a:solidFill>
                  <a:srgbClr val="000000"/>
                </a:solidFill>
              </a:rPr>
              <a:t>II – do </a:t>
            </a:r>
            <a:r>
              <a:rPr lang="en-US" sz="2400" b="1" cap="small" dirty="0" err="1">
                <a:solidFill>
                  <a:srgbClr val="000000"/>
                </a:solidFill>
              </a:rPr>
              <a:t>acesso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à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informação</a:t>
            </a:r>
            <a:r>
              <a:rPr lang="en-US" sz="2400" b="1" cap="small" dirty="0">
                <a:solidFill>
                  <a:srgbClr val="000000"/>
                </a:solidFill>
              </a:rPr>
              <a:t>, </a:t>
            </a:r>
            <a:r>
              <a:rPr lang="en-US" sz="2400" b="1" cap="small" dirty="0" err="1">
                <a:solidFill>
                  <a:srgbClr val="000000"/>
                </a:solidFill>
              </a:rPr>
              <a:t>ao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conhecimento</a:t>
            </a:r>
            <a:r>
              <a:rPr lang="en-US" sz="2400" b="1" cap="small" dirty="0">
                <a:solidFill>
                  <a:srgbClr val="000000"/>
                </a:solidFill>
              </a:rPr>
              <a:t> e </a:t>
            </a:r>
            <a:r>
              <a:rPr lang="en-US" sz="2400" b="1" cap="small" dirty="0" err="1">
                <a:solidFill>
                  <a:srgbClr val="000000"/>
                </a:solidFill>
              </a:rPr>
              <a:t>à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participação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na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vida</a:t>
            </a:r>
            <a:r>
              <a:rPr lang="en-US" sz="2400" b="1" cap="small" dirty="0">
                <a:solidFill>
                  <a:srgbClr val="000000"/>
                </a:solidFill>
              </a:rPr>
              <a:t> cultural e </a:t>
            </a:r>
            <a:r>
              <a:rPr lang="en-US" sz="2400" b="1" cap="small" dirty="0" err="1">
                <a:solidFill>
                  <a:srgbClr val="000000"/>
                </a:solidFill>
              </a:rPr>
              <a:t>na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condução</a:t>
            </a:r>
            <a:r>
              <a:rPr lang="en-US" sz="2400" b="1" cap="small" dirty="0">
                <a:solidFill>
                  <a:srgbClr val="000000"/>
                </a:solidFill>
              </a:rPr>
              <a:t> dos </a:t>
            </a:r>
            <a:r>
              <a:rPr lang="en-US" sz="2400" b="1" cap="small" dirty="0" err="1">
                <a:solidFill>
                  <a:srgbClr val="000000"/>
                </a:solidFill>
              </a:rPr>
              <a:t>assuntos</a:t>
            </a:r>
            <a:r>
              <a:rPr lang="en-US" sz="2400" b="1" cap="small" dirty="0">
                <a:solidFill>
                  <a:srgbClr val="000000"/>
                </a:solidFill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</a:rPr>
              <a:t>públicos</a:t>
            </a:r>
            <a:r>
              <a:rPr lang="en-US" sz="2400" b="1" cap="small" dirty="0">
                <a:solidFill>
                  <a:srgbClr val="000000"/>
                </a:solidFill>
              </a:rPr>
              <a:t>;</a:t>
            </a:r>
            <a:endParaRPr lang="pt-BR" sz="2400" b="1" cap="small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III – da </a:t>
            </a:r>
            <a:r>
              <a:rPr lang="en-US" sz="2400" dirty="0" err="1">
                <a:solidFill>
                  <a:srgbClr val="000000"/>
                </a:solidFill>
              </a:rPr>
              <a:t>inovação</a:t>
            </a:r>
            <a:r>
              <a:rPr lang="en-US" sz="2400" dirty="0">
                <a:solidFill>
                  <a:srgbClr val="000000"/>
                </a:solidFill>
              </a:rPr>
              <a:t> e do </a:t>
            </a:r>
            <a:r>
              <a:rPr lang="en-US" sz="2400" dirty="0" err="1">
                <a:solidFill>
                  <a:srgbClr val="000000"/>
                </a:solidFill>
              </a:rPr>
              <a:t>fomento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ampla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difusão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novas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tecnologias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modelos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uso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acesso</a:t>
            </a:r>
            <a:r>
              <a:rPr lang="en-US" sz="2400" dirty="0">
                <a:solidFill>
                  <a:srgbClr val="000000"/>
                </a:solidFill>
              </a:rPr>
              <a:t>; e</a:t>
            </a:r>
            <a:endParaRPr lang="pt-BR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IV – da </a:t>
            </a:r>
            <a:r>
              <a:rPr lang="en-US" sz="2400" dirty="0" err="1">
                <a:solidFill>
                  <a:srgbClr val="000000"/>
                </a:solidFill>
              </a:rPr>
              <a:t>adesão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padrões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tecnológicos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abertos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permitam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comunicação</a:t>
            </a:r>
            <a:r>
              <a:rPr lang="en-US" sz="2400" dirty="0">
                <a:solidFill>
                  <a:srgbClr val="000000"/>
                </a:solidFill>
              </a:rPr>
              <a:t>, a </a:t>
            </a:r>
            <a:r>
              <a:rPr lang="en-US" sz="2400" dirty="0" err="1">
                <a:solidFill>
                  <a:srgbClr val="000000"/>
                </a:solidFill>
              </a:rPr>
              <a:t>acessibilidade</a:t>
            </a:r>
            <a:r>
              <a:rPr lang="en-US" sz="2400" dirty="0">
                <a:solidFill>
                  <a:srgbClr val="000000"/>
                </a:solidFill>
              </a:rPr>
              <a:t> e a </a:t>
            </a:r>
            <a:r>
              <a:rPr lang="en-US" sz="2400" dirty="0" err="1">
                <a:solidFill>
                  <a:srgbClr val="000000"/>
                </a:solidFill>
              </a:rPr>
              <a:t>interoperabilidade</a:t>
            </a:r>
            <a:r>
              <a:rPr lang="en-US" sz="2400" dirty="0">
                <a:solidFill>
                  <a:srgbClr val="000000"/>
                </a:solidFill>
              </a:rPr>
              <a:t> entre </a:t>
            </a:r>
            <a:r>
              <a:rPr lang="en-US" sz="2400" dirty="0" err="1">
                <a:solidFill>
                  <a:srgbClr val="000000"/>
                </a:solidFill>
              </a:rPr>
              <a:t>aplicações</a:t>
            </a:r>
            <a:r>
              <a:rPr lang="en-US" sz="2400" dirty="0">
                <a:solidFill>
                  <a:srgbClr val="000000"/>
                </a:solidFill>
              </a:rPr>
              <a:t> e bases de dados.</a:t>
            </a:r>
            <a:endParaRPr lang="pt-B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Arial" charset="0"/>
            </a:endParaRPr>
          </a:p>
        </p:txBody>
      </p:sp>
      <p:pic>
        <p:nvPicPr>
          <p:cNvPr id="4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7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107950" y="1268760"/>
            <a:ext cx="89281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Marco Civil da Internet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A </a:t>
            </a:r>
            <a:r>
              <a:rPr lang="en-US" sz="3600" dirty="0" err="1" smtClean="0">
                <a:latin typeface="Arial" charset="0"/>
              </a:rPr>
              <a:t>atuação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Poder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Público</a:t>
            </a:r>
            <a:endParaRPr lang="en-US" sz="36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4392488"/>
          </a:xfrm>
          <a:prstGeom prst="rect">
            <a:avLst/>
          </a:prstGeom>
        </p:spPr>
      </p:pic>
      <p:sp>
        <p:nvSpPr>
          <p:cNvPr id="3" name="Left Bracket 2"/>
          <p:cNvSpPr/>
          <p:nvPr/>
        </p:nvSpPr>
        <p:spPr bwMode="auto">
          <a:xfrm>
            <a:off x="107504" y="5373216"/>
            <a:ext cx="8712968" cy="504056"/>
          </a:xfrm>
          <a:prstGeom prst="leftBracke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Alternate Process 3"/>
          <p:cNvSpPr/>
          <p:nvPr/>
        </p:nvSpPr>
        <p:spPr bwMode="auto">
          <a:xfrm>
            <a:off x="3275856" y="2420888"/>
            <a:ext cx="2304256" cy="504056"/>
          </a:xfrm>
          <a:prstGeom prst="flowChartAlternateProcess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6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6" y="44624"/>
            <a:ext cx="230408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lternate Process 6"/>
          <p:cNvSpPr/>
          <p:nvPr/>
        </p:nvSpPr>
        <p:spPr bwMode="auto">
          <a:xfrm>
            <a:off x="467544" y="3645024"/>
            <a:ext cx="6768752" cy="288032"/>
          </a:xfrm>
          <a:prstGeom prst="flowChartAlternateProcess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28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9644</TotalTime>
  <Words>1718</Words>
  <Application>Microsoft Macintosh PowerPoint</Application>
  <PresentationFormat>On-screen Show (4:3)</PresentationFormat>
  <Paragraphs>167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Comissão de Ciência e Tecnologia, Comunicação e Informática  O MARCO CIVIL DA INTERNET  INTERNET.ORG – FACEBOOK </vt:lpstr>
      <vt:lpstr>FACEBOOK</vt:lpstr>
      <vt:lpstr>O Marco Civil da Internet</vt:lpstr>
      <vt:lpstr>Marco Civil da Internet Fundamentos para o uso da internet </vt:lpstr>
      <vt:lpstr>MCI Fundamentos para o uso da internet </vt:lpstr>
      <vt:lpstr>Marco Civil da Internet Princípios para a disciplina  do uso da internet  </vt:lpstr>
      <vt:lpstr>Marco Civil da Internet Princípios para a disciplina  do uso da internet  </vt:lpstr>
      <vt:lpstr>Marco Civil da Internet Objetivos para a disciplina  do uso da internet   </vt:lpstr>
      <vt:lpstr>Marco Civil da Internet A atuação do Poder Público</vt:lpstr>
      <vt:lpstr>Papel do Estado na garantia do acesso Internet</vt:lpstr>
      <vt:lpstr>Papel do Estado na garantia do acesso Internet  Decreto 7.175/2010</vt:lpstr>
      <vt:lpstr>Papel do Estado na garantia do acesso Internet</vt:lpstr>
      <vt:lpstr>Princípios para a governança e uso da internet – CGI.br</vt:lpstr>
      <vt:lpstr>NETMUNDIAL  Declaração de São Paulo</vt:lpstr>
      <vt:lpstr>NETMUNDIAL  Declaração de São Paulo</vt:lpstr>
      <vt:lpstr>NETMUNDIAL  Declaração de São Paulo</vt:lpstr>
      <vt:lpstr>NETMUNDIAL  Declaração de São Paulo</vt:lpstr>
      <vt:lpstr>NETMUNDIAL  Declaração de São Paulo</vt:lpstr>
      <vt:lpstr>Milhões de usuários do Facebook não têm idéia de que estejam acessando a internet http://qz.com/333313/milliions-of-facebook-users-have-no-idea-theyre-using-the-internet/ </vt:lpstr>
      <vt:lpstr>Internet e Facebook http://qz.com/333313/milliions-of-facebook-users-have-no-idea-theyre-using-the-internet/ </vt:lpstr>
      <vt:lpstr>Caro Mark Zuckerber, Facebook não é e nem pode ser a Internet – 17 de abril de 2015 http://www.hindustantimes.com/technology-topstories/mr-zuckerberg-facebook-is-not-and-should-not-be-the-internet/article1-1337944.aspx </vt:lpstr>
      <vt:lpstr>Startups e ativistas acusam Internet.org do Facebook de prejudicar a inovação – 24 de maio de 2015</vt:lpstr>
      <vt:lpstr>  Marco Civil da Internet Neutralidade – art. 9º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maricy</dc:creator>
  <cp:lastModifiedBy>Flavia Lefevre Guimaraes</cp:lastModifiedBy>
  <cp:revision>275</cp:revision>
  <cp:lastPrinted>1601-01-01T00:00:00Z</cp:lastPrinted>
  <dcterms:created xsi:type="dcterms:W3CDTF">2014-01-10T22:24:15Z</dcterms:created>
  <dcterms:modified xsi:type="dcterms:W3CDTF">2015-06-30T15:47:08Z</dcterms:modified>
</cp:coreProperties>
</file>